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69"/>
  </p:normalViewPr>
  <p:slideViewPr>
    <p:cSldViewPr snapToGrid="0" snapToObjects="1">
      <p:cViewPr varScale="1">
        <p:scale>
          <a:sx n="114" d="100"/>
          <a:sy n="114" d="100"/>
        </p:scale>
        <p:origin x="7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D16A0-708B-9E4D-A8DF-7C0F54FB7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69D8F6-D340-4B47-AAC2-1CB11C5E94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CEECB-189B-4D45-98BD-F5866D575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A298F-2535-9346-A21D-74A770526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91DCD-2A65-E645-8DFA-4953961C0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01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77FE1-FDDA-CF44-B73E-C5E020913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359597-2C99-B94B-A0E9-9DF7F408D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0F982-4742-B84E-A3FD-924CA2D12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45E81-4859-7D44-94E6-933665305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CB865-C5CC-1042-86F1-C123DF912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594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96EE4A-5DBE-4447-A3B3-06AAF56CD5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54962-6B18-5142-9951-41604C7918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A8A61-B847-DB43-B2FB-C777533FE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4F39D-12BB-3046-8E4A-C94F44EE1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F040D-ECD9-1942-AD41-FDAE6E7B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21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4F35A-1528-3540-86C3-D141BA7A0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9F4FD-9920-414B-B451-3EA38C057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EAB2F-2D1A-0B42-8D78-B5DD3A337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AC118-34BF-FC40-8759-AB0D34434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B36C6-0208-D840-9D2C-CB0D44B72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662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9582A-FD8B-B844-BF5D-2157C1113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F07CCB-45B7-8548-A0F6-4AF260573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AB3E2-629A-524C-9BC3-CAB3C3100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D9718-73AB-F94C-B830-AD37EA80B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83242-FAE8-054C-B299-16758BADB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324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E2F26-7F88-504F-86B4-53FA487AD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D6482-7AA2-1B4F-AC0F-6DE84EF9A4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F9A952-6C24-CF44-8252-40E689B110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03F4B-940C-734D-984E-FA9A36F0C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5E9FE6-5EF9-BD48-AAFE-52C5F9BF6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EA580-EC3B-0E43-A1DB-227DFAAA3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802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DC6AC-61FC-A04E-8F54-B561956EB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8C97E-1F7F-AD4B-B87D-608A28025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7296DF-BDC4-FC43-82A4-6D6C5CB56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E95322-D865-C044-8C0E-99684E2DF4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48E298-3782-3643-ABA3-5888EA9D76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372B45-936C-1748-81C8-89F59CF7A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F62E05-8C6E-8247-B01C-6B9C12865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12696C-2E06-824C-9621-D389F9DFE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93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217DC-1839-E247-A3DE-94DD7AC6C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BD036-BB4E-7D42-8765-A4F0B6B6B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0FC323-4FB2-174F-B347-76E57803F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81DED-16CD-FA42-8280-2C8B3381E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87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D01ECB-64E0-B94B-8C4C-AA5F389B5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190AA1-FF27-CE43-9D75-A9709653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FF3C8A-1CC4-C341-B264-5C0F82776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366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F0CB9-7585-394C-BE7E-2AD44F33E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AB7CF-CB83-9544-B61E-13A0C39C5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71CB6-8A17-6B45-966E-70FD7CD24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F9D23C-C96B-DC4A-931C-05F9A8EFE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84B5B-034A-9D44-B515-DE1683E23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DF0C6F-F3E5-4A44-B624-7921F0B16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001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AA2-9599-2C4A-857F-37EC5EE52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43E4B2-A0FD-1041-B235-3C29F2521F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D065F8-DF3F-1546-BA5B-5F275C6C1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1B9F4-8A91-0D43-88C4-03507EFE8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9A2A3B-DA12-804E-B6A2-D992458FB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D43FBF-DC61-8E4D-99CE-154660B19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13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E1EEA6-CEA6-A346-9270-7FCCF012C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98B1F-4B03-264F-992F-D966430CA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BC972-597B-9743-B03C-1C364D43FC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60EAE-0801-0842-AF22-42411FED9428}" type="datetimeFigureOut">
              <a:rPr lang="en-US" smtClean="0"/>
              <a:t>5/23/22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A9189-8292-8148-A5EA-C0A1BA110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86B05-44DC-F94F-ACB6-B787A6780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783DC-E272-6149-9BD8-696BE80C2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39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EE6747D-DF73-124A-BB81-2A19BEB014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117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4B32D4-798D-2042-B909-551380443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805" y="495900"/>
            <a:ext cx="10630829" cy="550978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Helvetica" pitchFamily="2" charset="0"/>
              </a:rPr>
              <a:t>21</a:t>
            </a:r>
            <a:r>
              <a:rPr lang="en-US" sz="3200" baseline="30000" dirty="0">
                <a:latin typeface="Helvetica" pitchFamily="2" charset="0"/>
              </a:rPr>
              <a:t>st</a:t>
            </a:r>
            <a:r>
              <a:rPr lang="en-US" sz="3200" dirty="0">
                <a:latin typeface="Helvetica" pitchFamily="2" charset="0"/>
              </a:rPr>
              <a:t>-Century stagnation in unvegetated sand-sea activity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2BEDD4-18FE-2C44-9DF2-2F961D0282A8}"/>
              </a:ext>
            </a:extLst>
          </p:cNvPr>
          <p:cNvSpPr txBox="1">
            <a:spLocks/>
          </p:cNvSpPr>
          <p:nvPr/>
        </p:nvSpPr>
        <p:spPr>
          <a:xfrm>
            <a:off x="501804" y="1651909"/>
            <a:ext cx="10630829" cy="25297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Helvetica" pitchFamily="2" charset="0"/>
              </a:rPr>
              <a:t>Andrew Gunn</a:t>
            </a:r>
            <a:r>
              <a:rPr lang="en-US" sz="2400" baseline="30000" dirty="0">
                <a:latin typeface="Helvetica" pitchFamily="2" charset="0"/>
              </a:rPr>
              <a:t>1</a:t>
            </a:r>
            <a:r>
              <a:rPr lang="en-US" sz="2400" dirty="0">
                <a:latin typeface="Helvetica" pitchFamily="2" charset="0"/>
              </a:rPr>
              <a:t>, Amy East</a:t>
            </a:r>
            <a:r>
              <a:rPr lang="en-US" sz="2400" baseline="30000" dirty="0">
                <a:latin typeface="Helvetica" pitchFamily="2" charset="0"/>
              </a:rPr>
              <a:t>2</a:t>
            </a:r>
            <a:r>
              <a:rPr lang="en-US" sz="2400" dirty="0">
                <a:latin typeface="Helvetica" pitchFamily="2" charset="0"/>
              </a:rPr>
              <a:t>, Douglas Jerolmack</a:t>
            </a:r>
            <a:r>
              <a:rPr lang="en-US" sz="2400" baseline="30000" dirty="0">
                <a:latin typeface="Helvetica" pitchFamily="2" charset="0"/>
              </a:rPr>
              <a:t>3</a:t>
            </a:r>
            <a:endParaRPr lang="en-US" sz="3200" baseline="30000" dirty="0">
              <a:latin typeface="Helvetica" pitchFamily="2" charset="0"/>
            </a:endParaRPr>
          </a:p>
          <a:p>
            <a:pPr algn="l">
              <a:lnSpc>
                <a:spcPct val="150000"/>
              </a:lnSpc>
            </a:pPr>
            <a:r>
              <a:rPr lang="en-US" sz="1800" baseline="30000" dirty="0">
                <a:latin typeface="Helvetica" pitchFamily="2" charset="0"/>
              </a:rPr>
              <a:t>1</a:t>
            </a:r>
            <a:r>
              <a:rPr lang="en-US" sz="1800" dirty="0">
                <a:latin typeface="Helvetica" pitchFamily="2" charset="0"/>
              </a:rPr>
              <a:t>Monash University</a:t>
            </a:r>
          </a:p>
          <a:p>
            <a:pPr algn="l">
              <a:lnSpc>
                <a:spcPct val="150000"/>
              </a:lnSpc>
            </a:pPr>
            <a:r>
              <a:rPr lang="en-US" sz="1800" baseline="30000" dirty="0">
                <a:latin typeface="Helvetica" pitchFamily="2" charset="0"/>
              </a:rPr>
              <a:t>2</a:t>
            </a:r>
            <a:r>
              <a:rPr lang="en-US" sz="1800" dirty="0">
                <a:latin typeface="Helvetica" pitchFamily="2" charset="0"/>
              </a:rPr>
              <a:t>United States Geological Survey</a:t>
            </a:r>
          </a:p>
          <a:p>
            <a:pPr algn="l">
              <a:lnSpc>
                <a:spcPct val="150000"/>
              </a:lnSpc>
            </a:pPr>
            <a:r>
              <a:rPr lang="en-US" sz="1800" baseline="30000" dirty="0">
                <a:latin typeface="Helvetica" pitchFamily="2" charset="0"/>
              </a:rPr>
              <a:t>3</a:t>
            </a:r>
            <a:r>
              <a:rPr lang="en-US" sz="1800" dirty="0">
                <a:latin typeface="Helvetica" pitchFamily="2" charset="0"/>
              </a:rPr>
              <a:t>University of Pennsylvania</a:t>
            </a:r>
            <a:endParaRPr lang="en-US" sz="1800" baseline="300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236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B32D4-798D-2042-B909-551380443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805" y="495900"/>
            <a:ext cx="5018049" cy="550978"/>
          </a:xfrm>
        </p:spPr>
        <p:txBody>
          <a:bodyPr anchor="t">
            <a:noAutofit/>
          </a:bodyPr>
          <a:lstStyle/>
          <a:p>
            <a:pPr algn="l"/>
            <a:r>
              <a:rPr lang="en-US" sz="3200" b="1" dirty="0">
                <a:latin typeface="Helvetica" pitchFamily="2" charset="0"/>
              </a:rPr>
              <a:t>Motivation: </a:t>
            </a:r>
            <a:br>
              <a:rPr lang="en-US" sz="3200" b="1" dirty="0">
                <a:latin typeface="Helvetica" pitchFamily="2" charset="0"/>
              </a:rPr>
            </a:br>
            <a:r>
              <a:rPr lang="en-US" sz="3200" dirty="0">
                <a:latin typeface="Helvetica" pitchFamily="2" charset="0"/>
              </a:rPr>
              <a:t>Climate is changing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2BEDD4-18FE-2C44-9DF2-2F961D0282A8}"/>
              </a:ext>
            </a:extLst>
          </p:cNvPr>
          <p:cNvSpPr txBox="1">
            <a:spLocks/>
          </p:cNvSpPr>
          <p:nvPr/>
        </p:nvSpPr>
        <p:spPr>
          <a:xfrm>
            <a:off x="353641" y="1941648"/>
            <a:ext cx="10630829" cy="5509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200" baseline="30000" dirty="0">
              <a:latin typeface="Helvetica" pitchFamily="2" charset="0"/>
            </a:endParaRP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7577D73B-3553-144E-8423-D0D100D42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056" y="89208"/>
            <a:ext cx="6433735" cy="627289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3D369DE-6230-614C-9BEE-4F2F709240CA}"/>
              </a:ext>
            </a:extLst>
          </p:cNvPr>
          <p:cNvSpPr txBox="1">
            <a:spLocks/>
          </p:cNvSpPr>
          <p:nvPr/>
        </p:nvSpPr>
        <p:spPr>
          <a:xfrm>
            <a:off x="501805" y="1666158"/>
            <a:ext cx="4873083" cy="4637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dirty="0">
              <a:latin typeface="Helvetica" pitchFamily="2" charset="0"/>
            </a:endParaRPr>
          </a:p>
          <a:p>
            <a:pPr algn="l"/>
            <a:r>
              <a:rPr lang="en-US" sz="2400" dirty="0">
                <a:latin typeface="Helvetica" pitchFamily="2" charset="0"/>
              </a:rPr>
              <a:t>We see effects in many observables in the climate system</a:t>
            </a:r>
          </a:p>
          <a:p>
            <a:pPr algn="l"/>
            <a:endParaRPr lang="en-US" sz="2400" dirty="0">
              <a:latin typeface="Helvetica" pitchFamily="2" charset="0"/>
            </a:endParaRPr>
          </a:p>
          <a:p>
            <a:pPr algn="l"/>
            <a:r>
              <a:rPr lang="en-US" sz="2400" dirty="0">
                <a:latin typeface="Helvetica" pitchFamily="2" charset="0"/>
              </a:rPr>
              <a:t>We predict large changes in this observables over this century</a:t>
            </a:r>
          </a:p>
          <a:p>
            <a:pPr algn="l"/>
            <a:endParaRPr lang="en-US" sz="2400" dirty="0">
              <a:latin typeface="Helvetica" pitchFamily="2" charset="0"/>
            </a:endParaRPr>
          </a:p>
          <a:p>
            <a:pPr algn="l"/>
            <a:r>
              <a:rPr lang="en-US" sz="2400" dirty="0">
                <a:latin typeface="Helvetica" pitchFamily="2" charset="0"/>
              </a:rPr>
              <a:t>How is this affecting sand seas?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03A837E-FF45-7F4C-9FC7-7BA65B8AA91A}"/>
              </a:ext>
            </a:extLst>
          </p:cNvPr>
          <p:cNvSpPr txBox="1">
            <a:spLocks/>
          </p:cNvSpPr>
          <p:nvPr/>
        </p:nvSpPr>
        <p:spPr>
          <a:xfrm>
            <a:off x="5669055" y="6362100"/>
            <a:ext cx="4873083" cy="4637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Helvetica" pitchFamily="2" charset="0"/>
              </a:rPr>
              <a:t>(IPCC AR5, 2013)</a:t>
            </a:r>
          </a:p>
        </p:txBody>
      </p:sp>
    </p:spTree>
    <p:extLst>
      <p:ext uri="{BB962C8B-B14F-4D97-AF65-F5344CB8AC3E}">
        <p14:creationId xmlns:p14="http://schemas.microsoft.com/office/powerpoint/2010/main" val="327451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B32D4-798D-2042-B909-551380443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805" y="495900"/>
            <a:ext cx="10630829" cy="550978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latin typeface="Helvetica" pitchFamily="2" charset="0"/>
              </a:rPr>
              <a:t>Aim:</a:t>
            </a:r>
            <a:r>
              <a:rPr lang="en-US" sz="3200" dirty="0">
                <a:latin typeface="Helvetica" pitchFamily="2" charset="0"/>
              </a:rPr>
              <a:t> Assess all large active unvegetated sand seas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2BEDD4-18FE-2C44-9DF2-2F961D0282A8}"/>
              </a:ext>
            </a:extLst>
          </p:cNvPr>
          <p:cNvSpPr txBox="1">
            <a:spLocks/>
          </p:cNvSpPr>
          <p:nvPr/>
        </p:nvSpPr>
        <p:spPr>
          <a:xfrm>
            <a:off x="353641" y="1941648"/>
            <a:ext cx="10630829" cy="5509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200" baseline="30000" dirty="0">
              <a:latin typeface="Helvetica" pitchFamily="2" charset="0"/>
            </a:endParaRP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757B84D9-53C8-1444-88AA-68A0086F7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463" y="1149112"/>
            <a:ext cx="11555896" cy="570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73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B32D4-798D-2042-B909-551380443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805" y="495900"/>
            <a:ext cx="10630829" cy="550978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latin typeface="Helvetica" pitchFamily="2" charset="0"/>
              </a:rPr>
              <a:t>Background: </a:t>
            </a:r>
            <a:r>
              <a:rPr lang="en-US" sz="3200" dirty="0">
                <a:latin typeface="Helvetica" pitchFamily="2" charset="0"/>
              </a:rPr>
              <a:t>Near-surface winds drive sand-sea activity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2BEDD4-18FE-2C44-9DF2-2F961D0282A8}"/>
              </a:ext>
            </a:extLst>
          </p:cNvPr>
          <p:cNvSpPr txBox="1">
            <a:spLocks/>
          </p:cNvSpPr>
          <p:nvPr/>
        </p:nvSpPr>
        <p:spPr>
          <a:xfrm>
            <a:off x="353641" y="1941648"/>
            <a:ext cx="10630829" cy="5509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200" baseline="30000" dirty="0">
              <a:latin typeface="Helvetica" pitchFamily="2" charset="0"/>
            </a:endParaRPr>
          </a:p>
        </p:txBody>
      </p:sp>
      <p:pic>
        <p:nvPicPr>
          <p:cNvPr id="5" name="Picture 4" descr="A picture containing calendar&#10;&#10;Description automatically generated">
            <a:extLst>
              <a:ext uri="{FF2B5EF4-FFF2-40B4-BE49-F238E27FC236}">
                <a16:creationId xmlns:a16="http://schemas.microsoft.com/office/drawing/2014/main" id="{778B9068-9B57-684F-BEB2-8A9896C96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661" y="1046878"/>
            <a:ext cx="6538574" cy="568779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551ECBF-5459-1F42-BD4A-971B8464B0A7}"/>
              </a:ext>
            </a:extLst>
          </p:cNvPr>
          <p:cNvSpPr txBox="1">
            <a:spLocks/>
          </p:cNvSpPr>
          <p:nvPr/>
        </p:nvSpPr>
        <p:spPr>
          <a:xfrm>
            <a:off x="501806" y="1666158"/>
            <a:ext cx="4650058" cy="4637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Helvetica" pitchFamily="2" charset="0"/>
              </a:rPr>
              <a:t>Conditions required for sand seas:</a:t>
            </a:r>
          </a:p>
          <a:p>
            <a:pPr algn="l"/>
            <a:endParaRPr lang="en-US" sz="2400" dirty="0">
              <a:latin typeface="Helvetica" pitchFamily="2" charset="0"/>
            </a:endParaRPr>
          </a:p>
          <a:p>
            <a:pPr marL="342900" indent="-342900" algn="l">
              <a:buFontTx/>
              <a:buChar char="-"/>
            </a:pPr>
            <a:r>
              <a:rPr lang="en-US" sz="2400" dirty="0">
                <a:latin typeface="Helvetica" pitchFamily="2" charset="0"/>
              </a:rPr>
              <a:t>Climate is dry and windy</a:t>
            </a:r>
          </a:p>
          <a:p>
            <a:pPr marL="342900" indent="-342900" algn="l">
              <a:buFontTx/>
              <a:buChar char="-"/>
            </a:pPr>
            <a:r>
              <a:rPr lang="en-US" sz="2400" dirty="0">
                <a:latin typeface="Helvetica" pitchFamily="2" charset="0"/>
              </a:rPr>
              <a:t>Source of sand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116806-A301-554A-A932-A017CAE66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3" y="3753488"/>
            <a:ext cx="5171323" cy="2876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287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B32D4-798D-2042-B909-551380443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805" y="495900"/>
            <a:ext cx="10630829" cy="550978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latin typeface="Helvetica" pitchFamily="2" charset="0"/>
              </a:rPr>
              <a:t>Methods: </a:t>
            </a:r>
            <a:r>
              <a:rPr lang="en-US" sz="3200" dirty="0">
                <a:latin typeface="Helvetica" pitchFamily="2" charset="0"/>
              </a:rPr>
              <a:t>Measure sand-sea activity using sand flux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2BEDD4-18FE-2C44-9DF2-2F961D0282A8}"/>
              </a:ext>
            </a:extLst>
          </p:cNvPr>
          <p:cNvSpPr txBox="1">
            <a:spLocks/>
          </p:cNvSpPr>
          <p:nvPr/>
        </p:nvSpPr>
        <p:spPr>
          <a:xfrm>
            <a:off x="353641" y="1941648"/>
            <a:ext cx="10630829" cy="5509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200" baseline="30000" dirty="0">
              <a:latin typeface="Helvetica" pitchFamily="2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551ECBF-5459-1F42-BD4A-971B8464B0A7}"/>
              </a:ext>
            </a:extLst>
          </p:cNvPr>
          <p:cNvSpPr txBox="1">
            <a:spLocks/>
          </p:cNvSpPr>
          <p:nvPr/>
        </p:nvSpPr>
        <p:spPr>
          <a:xfrm>
            <a:off x="501806" y="1666158"/>
            <a:ext cx="5129560" cy="4637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Helvetica" pitchFamily="2" charset="0"/>
              </a:rPr>
              <a:t>Sand flux goes like the square of wind speed in excess of a threshold</a:t>
            </a:r>
          </a:p>
          <a:p>
            <a:pPr algn="l"/>
            <a:endParaRPr lang="en-US" sz="2400" dirty="0">
              <a:latin typeface="Helvetica" pitchFamily="2" charset="0"/>
            </a:endParaRPr>
          </a:p>
          <a:p>
            <a:pPr algn="l"/>
            <a:r>
              <a:rPr lang="en-US" sz="2400" dirty="0">
                <a:latin typeface="Helvetica" pitchFamily="2" charset="0"/>
              </a:rPr>
              <a:t>We look at changes in sand flux using a CMIP6 model: EC-Earth3</a:t>
            </a:r>
          </a:p>
          <a:p>
            <a:pPr algn="l"/>
            <a:endParaRPr lang="en-US" sz="2400" dirty="0">
              <a:latin typeface="Helvetica" pitchFamily="2" charset="0"/>
            </a:endParaRPr>
          </a:p>
        </p:txBody>
      </p:sp>
      <p:pic>
        <p:nvPicPr>
          <p:cNvPr id="6" name="Picture 5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3BFEE2C0-B3EC-4543-885F-247659DE4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052" y="978278"/>
            <a:ext cx="5671929" cy="579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858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B32D4-798D-2042-B909-551380443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805" y="495900"/>
            <a:ext cx="10630829" cy="550978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latin typeface="Helvetica" pitchFamily="2" charset="0"/>
              </a:rPr>
              <a:t>Results: </a:t>
            </a:r>
            <a:r>
              <a:rPr lang="en-US" sz="3200" dirty="0">
                <a:latin typeface="Helvetica" pitchFamily="2" charset="0"/>
              </a:rPr>
              <a:t>Sand-sea activity predicted to decrease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02BEDD4-18FE-2C44-9DF2-2F961D0282A8}"/>
              </a:ext>
            </a:extLst>
          </p:cNvPr>
          <p:cNvSpPr txBox="1">
            <a:spLocks/>
          </p:cNvSpPr>
          <p:nvPr/>
        </p:nvSpPr>
        <p:spPr>
          <a:xfrm>
            <a:off x="353641" y="1941648"/>
            <a:ext cx="10630829" cy="5509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200" baseline="30000" dirty="0">
              <a:latin typeface="Helvetica" pitchFamily="2" charset="0"/>
            </a:endParaRP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813E78DF-78F5-4540-85F1-319128CB5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922" y="1484201"/>
            <a:ext cx="9286913" cy="455352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6E9E9ED-921D-B248-A467-6A766A8EAC44}"/>
              </a:ext>
            </a:extLst>
          </p:cNvPr>
          <p:cNvSpPr txBox="1">
            <a:spLocks/>
          </p:cNvSpPr>
          <p:nvPr/>
        </p:nvSpPr>
        <p:spPr>
          <a:xfrm>
            <a:off x="501806" y="1666158"/>
            <a:ext cx="2255116" cy="4637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latin typeface="Helvetica" pitchFamily="2" charset="0"/>
              </a:rPr>
              <a:t>Cannot be mitigated</a:t>
            </a:r>
          </a:p>
          <a:p>
            <a:pPr algn="l"/>
            <a:endParaRPr lang="en-US" sz="2400" dirty="0">
              <a:latin typeface="Helvetica" pitchFamily="2" charset="0"/>
            </a:endParaRPr>
          </a:p>
          <a:p>
            <a:pPr algn="l"/>
            <a:r>
              <a:rPr lang="en-US" sz="2400" dirty="0">
                <a:latin typeface="Helvetica" pitchFamily="2" charset="0"/>
              </a:rPr>
              <a:t>Manifest through:</a:t>
            </a:r>
          </a:p>
          <a:p>
            <a:pPr algn="l"/>
            <a:r>
              <a:rPr lang="en-US" sz="2400" dirty="0">
                <a:latin typeface="Helvetica" pitchFamily="2" charset="0"/>
              </a:rPr>
              <a:t> </a:t>
            </a:r>
          </a:p>
          <a:p>
            <a:pPr marL="342900" indent="-342900" algn="l">
              <a:buFontTx/>
              <a:buChar char="-"/>
            </a:pPr>
            <a:r>
              <a:rPr lang="en-US" sz="2400" dirty="0">
                <a:latin typeface="Helvetica" pitchFamily="2" charset="0"/>
              </a:rPr>
              <a:t>Longer periods of inactivity</a:t>
            </a:r>
          </a:p>
          <a:p>
            <a:pPr marL="342900" indent="-342900" algn="l">
              <a:buFontTx/>
              <a:buChar char="-"/>
            </a:pPr>
            <a:r>
              <a:rPr lang="en-US" sz="2400" dirty="0">
                <a:latin typeface="Helvetica" pitchFamily="2" charset="0"/>
              </a:rPr>
              <a:t>Smaller transport events</a:t>
            </a:r>
          </a:p>
          <a:p>
            <a:pPr algn="l"/>
            <a:endParaRPr lang="en-US" sz="2400" dirty="0">
              <a:latin typeface="Helvetica" pitchFamily="2" charset="0"/>
            </a:endParaRPr>
          </a:p>
          <a:p>
            <a:pPr algn="l"/>
            <a:endParaRPr lang="en-US" sz="24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836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148</Words>
  <Application>Microsoft Macintosh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Office Theme</vt:lpstr>
      <vt:lpstr>21st-Century stagnation in unvegetated sand-sea activity</vt:lpstr>
      <vt:lpstr>Motivation:  Climate is changing</vt:lpstr>
      <vt:lpstr>Aim: Assess all large active unvegetated sand seas</vt:lpstr>
      <vt:lpstr>Background: Near-surface winds drive sand-sea activity</vt:lpstr>
      <vt:lpstr>Methods: Measure sand-sea activity using sand flux</vt:lpstr>
      <vt:lpstr>Results: Sand-sea activity predicted to decrease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21st-Century stagnation in unvegetated sand-sea activity</dc:title>
  <dc:creator>Andrew Gunn</dc:creator>
  <cp:lastModifiedBy>Andrew Gunn</cp:lastModifiedBy>
  <cp:revision>5</cp:revision>
  <dcterms:created xsi:type="dcterms:W3CDTF">2022-05-23T10:18:01Z</dcterms:created>
  <dcterms:modified xsi:type="dcterms:W3CDTF">2022-05-23T11:11:55Z</dcterms:modified>
</cp:coreProperties>
</file>

<file path=docProps/thumbnail.jpeg>
</file>